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57"/>
  </p:notesMasterIdLst>
  <p:sldIdLst>
    <p:sldId id="388" r:id="rId2"/>
    <p:sldId id="333" r:id="rId3"/>
    <p:sldId id="300" r:id="rId4"/>
    <p:sldId id="259" r:id="rId5"/>
    <p:sldId id="334" r:id="rId6"/>
    <p:sldId id="332" r:id="rId7"/>
    <p:sldId id="335" r:id="rId8"/>
    <p:sldId id="309" r:id="rId9"/>
    <p:sldId id="288" r:id="rId10"/>
    <p:sldId id="337" r:id="rId11"/>
    <p:sldId id="303" r:id="rId12"/>
    <p:sldId id="302" r:id="rId13"/>
    <p:sldId id="304" r:id="rId14"/>
    <p:sldId id="305" r:id="rId15"/>
    <p:sldId id="306" r:id="rId16"/>
    <p:sldId id="307" r:id="rId17"/>
    <p:sldId id="308" r:id="rId18"/>
    <p:sldId id="381" r:id="rId19"/>
    <p:sldId id="378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52" r:id="rId39"/>
    <p:sldId id="338" r:id="rId40"/>
    <p:sldId id="310" r:id="rId41"/>
    <p:sldId id="340" r:id="rId42"/>
    <p:sldId id="341" r:id="rId43"/>
    <p:sldId id="382" r:id="rId44"/>
    <p:sldId id="345" r:id="rId45"/>
    <p:sldId id="384" r:id="rId46"/>
    <p:sldId id="385" r:id="rId47"/>
    <p:sldId id="386" r:id="rId48"/>
    <p:sldId id="358" r:id="rId49"/>
    <p:sldId id="387" r:id="rId50"/>
    <p:sldId id="348" r:id="rId51"/>
    <p:sldId id="379" r:id="rId52"/>
    <p:sldId id="380" r:id="rId53"/>
    <p:sldId id="351" r:id="rId54"/>
    <p:sldId id="389" r:id="rId55"/>
    <p:sldId id="274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66FF"/>
    <a:srgbClr val="0000FF"/>
    <a:srgbClr val="8B8C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184" autoAdjust="0"/>
    <p:restoredTop sz="94660"/>
  </p:normalViewPr>
  <p:slideViewPr>
    <p:cSldViewPr>
      <p:cViewPr>
        <p:scale>
          <a:sx n="50" d="100"/>
          <a:sy n="50" d="100"/>
        </p:scale>
        <p:origin x="-1986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BBF51D-F64B-48E5-A714-1C2B6AD95FBE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3BB0B2-5A31-4F48-ADF2-4D3C3D2F9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EBB424 USM SMMRE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 Zainovia Lockman L2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5B6605-21EB-4998-BA4E-B9D69F57B21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36E7C1-37B4-4B76-996E-32E255F3109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9A9E07-2FC1-47DD-AA82-A3427473325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F662FA-DA1C-4666-9ECD-07D2B285F608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7226-2FA0-4DBA-A460-D1A9923F78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820B-71AC-457F-BC27-63102756D0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02B4-1BE2-40DC-88B0-28ABC8AB6F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7818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2895600"/>
            <a:ext cx="6781800" cy="30480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53C6D-14D9-455D-A3F5-5F18C22281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1143000"/>
            <a:ext cx="67818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895600"/>
            <a:ext cx="33147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2895600"/>
            <a:ext cx="33147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4495800"/>
            <a:ext cx="33147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4495800"/>
            <a:ext cx="33147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C5D3-C849-4229-878A-949F023609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147A-E3DA-4A22-B3EC-DC5608DD46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A3BB-DF9D-4EFC-8D6C-DB0CDF68BB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0A53-9483-4992-BCC6-9807CA1E9B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3F14-D38A-4263-A649-BE48967AEF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231E-C012-400D-A66E-1877A5E1DD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1EA7-AA7A-4E17-81D0-8953D1D02E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92F4-46E5-46E3-9AFE-C78E1B51AE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3151-F79C-42D5-B964-CFC5A9E0D6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07D7BB7-E6FA-487F-8B78-E74FCCBA97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41" r:id="rId2"/>
    <p:sldLayoutId id="2147484252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53" r:id="rId9"/>
    <p:sldLayoutId id="2147484247" r:id="rId10"/>
    <p:sldLayoutId id="2147484248" r:id="rId11"/>
    <p:sldLayoutId id="2147484249" r:id="rId12"/>
    <p:sldLayoutId id="2147484250" r:id="rId13"/>
  </p:sldLayoutIdLst>
  <p:transition spd="med">
    <p:comb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images.google.com.pk/imgres?imgurl=http://img.diytrade.com/cdimg/534809/7067685/0/1229948775/P37_5_LED_Strip_Video_Screen.jpg&amp;imgrefurl=http://www.diytrade.com/china/4/products/4736305/P37_5_LED_Strip_Video_Screen.html&amp;usg=__ZPk6ZJIrQ7Jzci0lcVaCrkT_xKw=&amp;h=481&amp;w=757&amp;sz=67&amp;hl=en&amp;start=13&amp;tbnid=R30bbmmVtluC3M:&amp;tbnh=90&amp;tbnw=142&amp;prev=/images?q=led+video+screen&amp;gbv=2&amp;hl=en" TargetMode="Externa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it.yolasite.com/" TargetMode="External"/><Relationship Id="rId2" Type="http://schemas.openxmlformats.org/officeDocument/2006/relationships/hyperlink" Target="http://www.presentationpoint.yolasi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ploretomorrow.blogspot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png"/><Relationship Id="rId4" Type="http://schemas.openxmlformats.org/officeDocument/2006/relationships/image" Target="../media/image7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pic.com/search.php?type=images&amp;tag=led" TargetMode="External"/><Relationship Id="rId2" Type="http://schemas.openxmlformats.org/officeDocument/2006/relationships/hyperlink" Target="http://en.wikipedia.org/wiki/Light-emitting_diode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charlottetownmosque.com/bismill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6096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WHAT IS L.E.D.?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57200" y="2057400"/>
            <a:ext cx="79248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</a:rPr>
              <a:t>Light-Emitting Diodes         -- T.L.A.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Light			(To Glow)</a:t>
            </a:r>
          </a:p>
          <a:p>
            <a:pPr marL="1097280" lvl="2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Emitting		(T0 Extract)  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100" b="1" dirty="0">
              <a:solidFill>
                <a:schemeClr val="bg1"/>
              </a:solidFill>
              <a:latin typeface="+mn-lt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Diodes			(Type of electronic circuit)</a:t>
            </a:r>
          </a:p>
        </p:txBody>
      </p:sp>
      <p:pic>
        <p:nvPicPr>
          <p:cNvPr id="17412" name="Picture 4" descr="C:\Documents and Settings\saad rao\Desktop\FULL N FINAL OF I2C\LEDS\225px-RBG-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1816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Documents and Settings\saad rao\Desktop\FULL N FINAL OF I2C\aa9hjd_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2438400"/>
            <a:ext cx="106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HISTORY OF LED’s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The first person to experiment and come up with a Light Emitting  solid–state Diode was a British scientist by the name H.J ROUND in 1907.</a:t>
            </a:r>
          </a:p>
          <a:p>
            <a:endParaRPr lang="en-US" sz="2400" smtClean="0">
              <a:latin typeface="Arial Narrow" pitchFamily="34" charset="0"/>
            </a:endParaRP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However in the same time span different Russian researchers also work on that.</a:t>
            </a:r>
          </a:p>
          <a:p>
            <a:endParaRPr lang="en-US" smtClean="0">
              <a:latin typeface="Arial Narrow" pitchFamily="34" charset="0"/>
            </a:endParaRPr>
          </a:p>
        </p:txBody>
      </p:sp>
      <p:pic>
        <p:nvPicPr>
          <p:cNvPr id="18436" name="Picture 4" descr="C:\Documents and Settings\saad rao\Desktop\FULL N FINAL OF I2C\holony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958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620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Development of LED’s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lum bright="58000" contrast="-30000"/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r>
              <a:rPr lang="en-US" sz="2400" smtClean="0">
                <a:latin typeface="Arial Narrow" pitchFamily="34" charset="0"/>
              </a:rPr>
              <a:t>The first practical visible-spectrum (red) LED was developed in 1962 by a researched for  the General Electronic Company, Nick Holonyak JR, who is officially credited as the  “ Father of the Light Emitting Diode”.</a:t>
            </a:r>
          </a:p>
          <a:p>
            <a:pPr>
              <a:buFont typeface="Wingdings 2" pitchFamily="18" charset="2"/>
              <a:buNone/>
            </a:pPr>
            <a:endParaRPr lang="en-US" sz="2400" smtClean="0">
              <a:latin typeface="Arial Narrow" pitchFamily="34" charset="0"/>
            </a:endParaRPr>
          </a:p>
          <a:p>
            <a:r>
              <a:rPr lang="en-US" sz="2400" smtClean="0">
                <a:latin typeface="Arial Narrow" pitchFamily="34" charset="0"/>
              </a:rPr>
              <a:t>He was the student of the Nobel prize winner John Bardeen, the developer of the transistors, develop LED’s while working for General Electronics.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85725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FIRST COMMERCIAL USE IN 1960’S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Even if the first working model was developed in 1962, the first LED becomes commercially available in lates 1960’s, and were in red.</a:t>
            </a:r>
          </a:p>
          <a:p>
            <a:endParaRPr lang="en-US" sz="2400" smtClean="0">
              <a:latin typeface="Arial Narrow" pitchFamily="34" charset="0"/>
            </a:endParaRPr>
          </a:p>
          <a:p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At the time they were used as replacemants for incandesent indicators, and in seven segments displays.  </a:t>
            </a:r>
          </a:p>
        </p:txBody>
      </p:sp>
      <p:pic>
        <p:nvPicPr>
          <p:cNvPr id="20484" name="Picture 4" descr="C:\Documents and Settings\saad rao\Desktop\FULL N FINAL OF I2C\aa9hjd_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86200"/>
            <a:ext cx="259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7620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DEVELOPMENT OF COLOR LED’S IN 1970’S: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67200"/>
          </a:xfrm>
        </p:spPr>
        <p:txBody>
          <a:bodyPr/>
          <a:lstStyle/>
          <a:p>
            <a:endParaRPr lang="en-US" sz="2400" smtClean="0">
              <a:latin typeface="Arial Narrow" pitchFamily="34" charset="0"/>
            </a:endParaRPr>
          </a:p>
          <a:p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Throughout the 1970’s.the development in LED technology led to appearance of additional colors and wave lengths.</a:t>
            </a:r>
          </a:p>
          <a:p>
            <a:endParaRPr lang="en-US" sz="2400" smtClean="0">
              <a:latin typeface="Arial Narrow" pitchFamily="34" charset="0"/>
            </a:endParaRPr>
          </a:p>
          <a:p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The reliability of LEDs was still a pretty major issue, mainly due to the fact that LED assemblies were manufactured by hand.</a:t>
            </a:r>
          </a:p>
          <a:p>
            <a:endParaRPr lang="en-US" sz="2400" smtClean="0">
              <a:latin typeface="Arial Narrow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lum bright="-2000"/>
          </a:blip>
          <a:srcRect/>
          <a:stretch>
            <a:fillRect/>
          </a:stretch>
        </p:blipFill>
        <p:spPr bwMode="auto">
          <a:xfrm>
            <a:off x="3886200" y="4648200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LED TECHNOLOGY IN 1980’s: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6858000" cy="4237037"/>
          </a:xfrm>
        </p:spPr>
        <p:txBody>
          <a:bodyPr/>
          <a:lstStyle/>
          <a:p>
            <a:endParaRPr lang="en-US" sz="2400" smtClean="0">
              <a:latin typeface="Arial Narrow" pitchFamily="34" charset="0"/>
            </a:endParaRPr>
          </a:p>
          <a:p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The second major leap forward in LED technology occurred in the 1980’s, with the development of  GaAIAS(galium aluminum arsenide) material.</a:t>
            </a:r>
          </a:p>
          <a:p>
            <a:endParaRPr lang="en-US" sz="240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GaAIAS(galium aluminum arsenide) helped LEDs deliver a brightness level ten times bigger then that generated by previous material.</a:t>
            </a:r>
          </a:p>
        </p:txBody>
      </p:sp>
      <p:pic>
        <p:nvPicPr>
          <p:cNvPr id="22532" name="Picture 4" descr="C:\Documents and Settings\saad rao\Desktop\FULL N FINAL OF I2C\LEDS\225px-RBG-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1054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Documents and Settings\saad rao\Desktop\FULL N FINAL OF I2C\LEDS\180px-LEDs_8_5_3mm.JPG"/>
          <p:cNvPicPr>
            <a:picLocks noChangeAspect="1" noChangeArrowheads="1"/>
          </p:cNvPicPr>
          <p:nvPr/>
        </p:nvPicPr>
        <p:blipFill>
          <a:blip r:embed="rId2">
            <a:lum bright="12000" contrast="-18000"/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LED TECHNOLOGY IN 1980’s: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smtClean="0">
              <a:latin typeface="Arial Narrow" pitchFamily="34" charset="0"/>
            </a:endParaRPr>
          </a:p>
          <a:p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This development increase the use of LEDs in the daily life like, bar codes, scanners, fiber optic data transmission. </a:t>
            </a:r>
          </a:p>
          <a:p>
            <a:endParaRPr lang="en-US" sz="240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GaAIAS (gallium aluminum arsenide) material was still far from being perfect, since it was only available in a Red 660nm wavelength.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5334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LED TECHNOLOGY IN 1980’s: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7086600" cy="3429000"/>
          </a:xfrm>
        </p:spPr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In order to overcome  some of the issues which were occurring earlier in late 1980s new development was made named as laser diodes.</a:t>
            </a:r>
          </a:p>
          <a:p>
            <a:endParaRPr lang="en-US" sz="240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In GaAIP(Indium Gallium Aluminum phosphate) visible LEDs, which offered a higher level of versatility, with the size of the energy the colors was also adjusted.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85800" y="19812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/>
              <a:t>Laser development in LEDs:</a:t>
            </a:r>
          </a:p>
        </p:txBody>
      </p:sp>
      <p:pic>
        <p:nvPicPr>
          <p:cNvPr id="24581" name="Picture 8" descr="C:\Documents and Settings\saad rao\Desktop\FULL N FINAL OF I2C\imagex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8768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C:\Documents and Settings\saad rao\Desktop\FULL N FINAL OF I2C\br cd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7150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C:\Documents and Settings\saad rao\Desktop\FULL N FINAL OF I2C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0480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1" descr="C:\Documents and Settings\saad rao\Desktop\FULL N FINAL OF I2C\bar code scanner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5725" y="1143000"/>
            <a:ext cx="14382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8105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  LEDs IN OUR DAILY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191000" cy="4389437"/>
          </a:xfrm>
        </p:spPr>
        <p:txBody>
          <a:bodyPr/>
          <a:lstStyle/>
          <a:p>
            <a:endParaRPr lang="en-US" smtClean="0"/>
          </a:p>
          <a:p>
            <a:r>
              <a:rPr lang="en-US" sz="2400" smtClean="0">
                <a:solidFill>
                  <a:schemeClr val="tx2"/>
                </a:solidFill>
              </a:rPr>
              <a:t>Billboards</a:t>
            </a:r>
          </a:p>
          <a:p>
            <a:r>
              <a:rPr lang="en-US" sz="2400" smtClean="0">
                <a:solidFill>
                  <a:schemeClr val="tx2"/>
                </a:solidFill>
              </a:rPr>
              <a:t>Computer part</a:t>
            </a:r>
          </a:p>
          <a:p>
            <a:r>
              <a:rPr lang="en-US" sz="2400" smtClean="0">
                <a:solidFill>
                  <a:schemeClr val="tx2"/>
                </a:solidFill>
              </a:rPr>
              <a:t>Other electronic devices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>
                <a:solidFill>
                  <a:schemeClr val="tx2"/>
                </a:solidFill>
              </a:rPr>
              <a:t> Lamps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>
                <a:solidFill>
                  <a:schemeClr val="tx2"/>
                </a:solidFill>
              </a:rPr>
              <a:t>Emergency lights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>
                <a:solidFill>
                  <a:schemeClr val="tx2"/>
                </a:solidFill>
              </a:rPr>
              <a:t>Trafic signals</a:t>
            </a:r>
          </a:p>
        </p:txBody>
      </p:sp>
      <p:pic>
        <p:nvPicPr>
          <p:cNvPr id="25604" name="Picture 4" descr="C:\Documents and Settings\saad rao\Desktop\FULL N FINAL OF I2C\LEDS\500x_xbox_360_blue_controller_x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9812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Documents and Settings\saad rao\Desktop\FULL N FINAL OF I2C\LEDS\180px-Led_traffic_ligh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0861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J:\FULL N FINAL OF I2C\LCM250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048000"/>
            <a:ext cx="1371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J:\FULL N FINAL OF I2C\Mobilink-Karach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8463" y="4800600"/>
            <a:ext cx="36655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 descr="J:\FULL N FINAL OF I2C\13jan i2c\PICS\500x_yashotel-lead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105400"/>
            <a:ext cx="30527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Z:\13jan i2c\PICS\500x_plaza_del_torico.jpg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914400"/>
            <a:ext cx="7391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atin typeface="+mj-lt"/>
              </a:rPr>
              <a:t>PRESENT &amp; FUTURE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olormo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LIGHT</a:t>
            </a:r>
            <a:r>
              <a:rPr lang="en-US" sz="4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EMITTING</a:t>
            </a:r>
            <a:r>
              <a:rPr lang="en-US" sz="4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DIODE</a:t>
            </a:r>
            <a:r>
              <a:rPr lang="en-US" sz="4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+mn-lt"/>
              </a:rPr>
            </a:br>
            <a:r>
              <a:rPr lang="en-US" sz="4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+mn-lt"/>
              </a:rPr>
              <a:t>(LEDs)</a:t>
            </a:r>
          </a:p>
        </p:txBody>
      </p:sp>
      <p:sp>
        <p:nvSpPr>
          <p:cNvPr id="8196" name="Picture 7" descr="4 LED"/>
          <p:cNvSpPr>
            <a:spLocks noChangeAspect="1" noChangeArrowheads="1"/>
          </p:cNvSpPr>
          <p:nvPr/>
        </p:nvSpPr>
        <p:spPr bwMode="auto">
          <a:xfrm rot="2361422">
            <a:off x="323850" y="4724400"/>
            <a:ext cx="208756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76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u="sng">
                <a:solidFill>
                  <a:schemeClr val="bg1"/>
                </a:solidFill>
              </a:rPr>
              <a:t>TOPIC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849313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>PRESENT 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7772400" cy="39624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Monochrome Indicators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Emerging Applications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Now &amp; the Future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Ultraviolet &amp; blue 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</a:rPr>
              <a:t>leds</a:t>
            </a:r>
            <a:endParaRPr lang="en-US" sz="24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White 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</a:rPr>
              <a:t>leds</a:t>
            </a:r>
            <a:endParaRPr lang="en-US" sz="24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Organic light 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</a:rPr>
              <a:t>emiting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 diode (OLEDS)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Led Panels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Led Application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latin typeface="Arial Narrow" pitchFamily="34" charset="0"/>
            </a:endParaRPr>
          </a:p>
        </p:txBody>
      </p:sp>
      <p:pic>
        <p:nvPicPr>
          <p:cNvPr id="27652" name="Picture 4" descr="H:\WARRAICH PRESENTTION\LED PRESENTATION\PICS\_44284649_diodes203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7010400" y="838200"/>
            <a:ext cx="1933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H:\WARRAICH PRESENTTION\LED PRESENTATION\PICS\230px-Blue_LED_and_Refl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5908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Z:\PICS\500x_luz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2672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0485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>Monochrome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2514600"/>
          </a:xfrm>
        </p:spPr>
        <p:txBody>
          <a:bodyPr/>
          <a:lstStyle/>
          <a:p>
            <a:pPr lvl="1" eaLnBrk="1" hangingPunct="1"/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Traffic lights, automotive, exit signs etc 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Portable appliances, cell phones, PDAs 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Signage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Direct view displays; video screens  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8676" name="Picture 4" descr="H:\WARRAICH PRESENTTION\LED PRESENTATION\PICS\180px-Led_traffic_lig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7526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1" descr="Z:\PICS\500x_zero_la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953000"/>
            <a:ext cx="510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H:\WARRAICH PRESENTTION\LED PRESENTATION\New Folder (2)\flexible-LEDs-rollup-scre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0480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6" descr="http://t3.gstatic.com/images?q=tbn:R30bbmmVtluC3M:http://img.diytrade.com/cdimg/534809/7067685/0/1229948775/P37_5_LED_Strip_Video_Screen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9530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2865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Emerging Application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1189037"/>
          </a:xfrm>
        </p:spPr>
        <p:txBody>
          <a:bodyPr/>
          <a:lstStyle/>
          <a:p>
            <a:pPr lvl="1" eaLnBrk="1" hangingPunct="1"/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Transportation: marine, auto, aviation etc.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Lighting niches </a:t>
            </a:r>
          </a:p>
          <a:p>
            <a:pPr eaLnBrk="1" hangingPunct="1"/>
            <a:endParaRPr lang="en-US" sz="2400" smtClean="0">
              <a:latin typeface="Arial Narrow" pitchFamily="34" charset="0"/>
            </a:endParaRPr>
          </a:p>
        </p:txBody>
      </p:sp>
      <p:pic>
        <p:nvPicPr>
          <p:cNvPr id="29700" name="Picture 4" descr="H:\WARRAICH PRESENTTION\LED PRESENTATION\PICS\180px-LED_DaytimeRunningLig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0485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> </a:t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Now &amp; Future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1265237"/>
          </a:xfrm>
        </p:spPr>
        <p:txBody>
          <a:bodyPr/>
          <a:lstStyle/>
          <a:p>
            <a:pPr lvl="1" eaLnBrk="1" hangingPunct="1"/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General Illumination 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Evolution of the Use of LEDs Source: Ecolux, nasdaq, Daimler, Gelcorec</a:t>
            </a:r>
          </a:p>
        </p:txBody>
      </p:sp>
      <p:pic>
        <p:nvPicPr>
          <p:cNvPr id="31748" name="Picture 4" descr="Predicting The Future Of LED Ligh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5052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500x_yashotel-lead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114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H:\WARRAICH PRESENTTION\LED PRESENTATION\PICS\500x_expo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2865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Ultravoilet &amp; Blue LEDs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772400" cy="4343400"/>
          </a:xfrm>
        </p:spPr>
        <p:txBody>
          <a:bodyPr/>
          <a:lstStyle/>
          <a:p>
            <a:pPr lvl="3" eaLnBrk="1" hangingPunct="1"/>
            <a:endParaRPr lang="en-US" sz="2400" smtClean="0">
              <a:latin typeface="Arial Narrow" pitchFamily="34" charset="0"/>
            </a:endParaRP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LEDs are based on the wide band gap semiconductors GaN (gallium nitride) and InGaN (indium gallium nitride). 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They can be added to existing red and green LEDs to produce the impression of white light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these devices were too feeble to be of much practical use .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Ultraviolet LEDs are becoming available on the market, in a range of wavelengths</a:t>
            </a:r>
          </a:p>
          <a:p>
            <a:pPr eaLnBrk="1" hangingPunct="1">
              <a:buFontTx/>
              <a:buNone/>
            </a:pPr>
            <a:endParaRPr lang="en-US" sz="2400" smtClean="0">
              <a:latin typeface="Arial Narrow" pitchFamily="34" charset="0"/>
            </a:endParaRPr>
          </a:p>
        </p:txBody>
      </p:sp>
      <p:pic>
        <p:nvPicPr>
          <p:cNvPr id="31748" name="Picture 4" descr="H:\WARRAICH PRESENTTION\LED PRESENTATION\New Folder (2)\yhst-59368419805889_2084_11057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2578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H:\WARRAICH PRESENTTION\LED PRESENTATION\New Folder (2)\Flex Light Blue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7150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blue_digital_equalizer_leds_business_card-p240356001277844292tdcc_3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4864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0485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White LEDs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1951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The newest method is based on homoepitaxially grown zinc selenide (ZnSe) on a ZnSe substrate.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A new technique ,involves coating a blue LED with quantum dots that glow white in response to the blue light from the LED. </a:t>
            </a:r>
          </a:p>
        </p:txBody>
      </p:sp>
      <p:pic>
        <p:nvPicPr>
          <p:cNvPr id="32772" name="Picture 4" descr="H:\WARRAICH PRESENTTION\LED PRESENTATION\New Folder (2)\Backlight1%20with%20diffu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14800"/>
            <a:ext cx="815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73113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Organic light emitting diodes (OLEDs)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2971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If the emitting layer material of an LED is an organic compound, it is known as an Organic Light Emitting Diode (OLEDs)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Crystalline phase material is known as PLEDs.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Polymer materials can be flexible or known as FLEDs. 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Used to produce visual displays for portable electronic devices. </a:t>
            </a:r>
          </a:p>
          <a:p>
            <a:pPr eaLnBrk="1" hangingPunct="1"/>
            <a:endParaRPr lang="en-US" sz="2400" smtClean="0">
              <a:latin typeface="Arial Narrow" pitchFamily="34" charset="0"/>
            </a:endParaRPr>
          </a:p>
        </p:txBody>
      </p:sp>
      <p:pic>
        <p:nvPicPr>
          <p:cNvPr id="33796" name="Picture 4" descr="H:\WARRAICH PRESENTTION\LED PRESENTATION\New Folder (2)\flexible-LEDs-rollup-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00600"/>
            <a:ext cx="3021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H:\WARRAICH PRESENTTION\LED PRESENTATION\New Folder (2)\F-PL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3434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H:\WARRAICH PRESENTTION\LED PRESENTATION\PICS\lg_w2286l_led_tv.jpg"/>
          <p:cNvPicPr>
            <a:picLocks noChangeAspect="1" noChangeArrowheads="1"/>
          </p:cNvPicPr>
          <p:nvPr/>
        </p:nvPicPr>
        <p:blipFill>
          <a:blip r:embed="rId2">
            <a:lum bright="62000" contrast="-36000"/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62865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LEDs Panel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772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 Narrow" pitchFamily="34" charset="0"/>
              </a:rPr>
              <a:t>There are two types of LED panels: conventional, using discrete LEDs, and surface mounted device (SMD) panels. 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 Narrow" pitchFamily="34" charset="0"/>
              </a:rPr>
              <a:t>Most outdoor screens and some indoor screens are built around discrete LEDs, also known as individually mounted LEDs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Arial Narrow" pitchFamily="34" charset="0"/>
              </a:rPr>
              <a:t>Most indoor screens on the market are built using SMD technology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Arial Narrow" pitchFamily="34" charset="0"/>
              </a:rPr>
              <a:t>An SMD pixel consists of red, green, and blue diodes on a chipset, which is then mounted on the driver PC board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eaLnBrk="1" hangingPunct="1">
              <a:defRPr/>
            </a:pPr>
            <a:endParaRPr lang="en-US" sz="2400" i="1" dirty="0" smtClean="0"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0485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LEDs Application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Architectural lighting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Status indicators on all sorts of equipment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Traffic lights and signals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strobed illumination.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Exit signs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Motorcycle and Bicycle lights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Railroad crossing signals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Continuity indicators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Elevator Push Button Lighting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sz="2400" smtClean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40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sz="2400" smtClean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8" name="Picture 4" descr="H:\WARRAICH PRESENTTION\LED PRESENTATION\New Folder (2)\B1008605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1242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1" descr="H:\WARRAICH PRESENTTION\LED PRESENTATION\New Folder (2)\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0"/>
            <a:ext cx="7945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23888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LEDs Application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Light bulb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Lanterns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Computers, for hard drive activity and power 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Backlighting for LCD televisions and displays.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Movement sensors, for example in optical computer mice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In dot matrix arrangements for displaying messages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Lumalive, a photonic textile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Light bars on emergency vehicles.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>
                <a:latin typeface="Arial Narrow" pitchFamily="34" charset="0"/>
              </a:rPr>
              <a:t/>
            </a:r>
            <a:br>
              <a:rPr lang="en-US" sz="2400" smtClean="0">
                <a:latin typeface="Arial Narrow" pitchFamily="34" charset="0"/>
              </a:rPr>
            </a:br>
            <a:endParaRPr lang="en-US" sz="2400" smtClean="0">
              <a:latin typeface="Arial Narrow" pitchFamily="34" charset="0"/>
            </a:endParaRPr>
          </a:p>
        </p:txBody>
      </p:sp>
      <p:pic>
        <p:nvPicPr>
          <p:cNvPr id="37892" name="Picture 4" descr="H:\WARRAICH PRESENTTION\LED PRESENTATION\New Folder (2)\christmas_lights_tie-p151812226976054652td9w_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85800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H:\WARRAICH PRESENTTION\LED PRESENTATION\New Folder (2)\directron_2085_1449754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638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H:\WARRAICH PRESENTTION\LED PRESENTATION\New Folder (2)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648200"/>
            <a:ext cx="22991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486400"/>
          </a:xfrm>
        </p:spPr>
        <p:txBody>
          <a:bodyPr/>
          <a:lstStyle/>
          <a:p>
            <a:pPr algn="ctr"/>
            <a:r>
              <a:rPr lang="en-US" sz="3600" dirty="0" smtClean="0">
                <a:latin typeface="Tahoma" pitchFamily="34" charset="0"/>
                <a:cs typeface="Tahoma" pitchFamily="34" charset="0"/>
              </a:rPr>
              <a:t>PRESENTED BY AND DESIGNED</a:t>
            </a:r>
            <a:endParaRPr lang="en-US" sz="3200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Presentation Point </a:t>
            </a:r>
            <a:r>
              <a:rPr lang="en-US" sz="1800" dirty="0" smtClean="0"/>
              <a:t>check out link below for more presentations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www.presentationpoint.yolasite.com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algn="ctr"/>
            <a:r>
              <a:rPr lang="en-US" sz="3200" dirty="0" smtClean="0"/>
              <a:t>IDEA BY:</a:t>
            </a:r>
          </a:p>
          <a:p>
            <a:pPr algn="ctr"/>
            <a:r>
              <a:rPr lang="en-US" dirty="0" smtClean="0"/>
              <a:t>FUTURE IT (</a:t>
            </a:r>
            <a:r>
              <a:rPr lang="en-US" dirty="0" smtClean="0">
                <a:hlinkClick r:id="rId3"/>
              </a:rPr>
              <a:t>www.futureit.yolasite.com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SUPPORTED BY:</a:t>
            </a:r>
          </a:p>
          <a:p>
            <a:pPr algn="ctr"/>
            <a:r>
              <a:rPr lang="en-US" dirty="0" smtClean="0">
                <a:hlinkClick r:id="rId4"/>
              </a:rPr>
              <a:t>www.exploretomorrow.blogspot.com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90600" y="6356351"/>
            <a:ext cx="6553200" cy="273049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Copyright (c) 2011 Presentation Point (www.presentationpoint.yolasite.com)</a:t>
            </a:r>
            <a:endParaRPr lang="en-US" altLang="en-US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0485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LEDs Application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35052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Toys and recreational sporting goods, such as the Flashlight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Light source for machine vision systems, requiring bright, focused, homogeneous and possibly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Remote controls, such as for TVs and VCRs, often use infrared LEDs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In optical fiber and Free Space Optics communications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Custom computers feature LED accent lighting to draw attention to a given component.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Arial Narrow" pitchFamily="34" charset="0"/>
              </a:rPr>
              <a:t> </a:t>
            </a:r>
          </a:p>
          <a:p>
            <a:pPr eaLnBrk="1" hangingPunct="1"/>
            <a:endParaRPr lang="en-US" sz="2400" smtClean="0">
              <a:latin typeface="Arial Narrow" pitchFamily="34" charset="0"/>
            </a:endParaRPr>
          </a:p>
        </p:txBody>
      </p:sp>
      <p:pic>
        <p:nvPicPr>
          <p:cNvPr id="37892" name="Picture 8" descr="H:\WARRAICH PRESENTTION\LED PRESENTATION\New Folder (2)\Fuel%20guage%20landsca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1816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1" descr="H:\WARRAICH PRESENTTION\LED PRESENTATION\New Folder (2)\directron_2089_335825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1816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2" descr="H:\WARRAICH PRESENTTION\LED PRESENTATION\New Folder (2)\directron_2086_3940192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1816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1" descr="Instrument%20conso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181600"/>
            <a:ext cx="2400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2865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LEDs Application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Red or yellow LEDs are used in indicator and alphanumeric displays in environments where night vision must be retained.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Thin, lightweight message displays at airports and railway stations.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Flashlights, including some mechanically powered models.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Red, yellow, green, and blue LEDs can be used for model railroading applications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Narrow" pitchFamily="34" charset="0"/>
            </a:endParaRPr>
          </a:p>
        </p:txBody>
      </p:sp>
      <p:pic>
        <p:nvPicPr>
          <p:cNvPr id="38916" name="Picture 6" descr="H:\WARRAICH PRESENTTION\LED PRESENTATION\New Folder (2)\green_digital_equalizer_leds_business_card-p240661602470895923tdcc_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105400"/>
            <a:ext cx="2981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9" descr="H:\WARRAICH PRESENTTION\LED PRESENTATION\New Folder (2)\directron_2088_120071842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181600"/>
            <a:ext cx="2419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 descr="H:\WARRAICH PRESENTTION\LED PRESENTATION\New Folder (2)\directron_2088_120066946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257800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62865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LEDs Application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 phototherapy for acne using blue or red LEDs has been proven to significantly reduce acne over a 3 month period.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Many computer manufactuers use LEDs to tell the user its current state.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Arial Narrow" pitchFamily="34" charset="0"/>
            </a:endParaRPr>
          </a:p>
        </p:txBody>
      </p:sp>
      <p:pic>
        <p:nvPicPr>
          <p:cNvPr id="39940" name="Picture 5" descr="H:\WARRAICH PRESENTTION\LED PRESENTATION\New Folder (2)\Cap%20switch%20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4958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H:\WARRAICH PRESENTTION\LED PRESENTATION\New Folder (2)\Intel%20(30k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962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 descr="H:\WARRAICH PRESENTTION\LED PRESENTATION\New Folder (2)\IGT%20in%20bl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962400"/>
            <a:ext cx="1943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3" descr="H:\WARRAICH PRESENTTION\LED PRESENTATION\New Folder (2)\Malvern%20resize%2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334000"/>
            <a:ext cx="2400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7575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Light source for machine vision system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Machine vision systems often require bright and homogeneous illumination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compared to signaling applications.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LEDs can be easily strobed (in the microsecond range and below) and synchronized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LEDs come in several different colors and wavelengths </a:t>
            </a:r>
          </a:p>
        </p:txBody>
      </p:sp>
      <p:pic>
        <p:nvPicPr>
          <p:cNvPr id="40964" name="Picture 10" descr="H:\WARRAICH PRESENTTION\LED PRESENTATION\New Folder (2)\directron_2085_117364089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006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0" descr="H:\WARRAICH PRESENTTION\LED PRESENTATION\New Folder (2)\directron_2087_4987432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876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 descr="H:\WARRAICH PRESENTTION\LED PRESENTATION\New Folder (2)\directron_2085_273152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1054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838200"/>
          </a:xfrm>
          <a:noFill/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 Light source for machine vision system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772400" cy="19050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LEDs usually operate at comparatively low working temperatures, simplifying heat management and dissipation 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 sources can be shaped in several main configurations </a:t>
            </a:r>
          </a:p>
        </p:txBody>
      </p:sp>
      <p:pic>
        <p:nvPicPr>
          <p:cNvPr id="41988" name="Picture 5" descr="H:\WARRAICH PRESENTTION\LED PRESENTATION\New Folder (2)\computer-desk-led-plexiglass-case-mo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3434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H:\WARRAICH PRESENTTION\LED PRESENTATION\New Folder (2)\directron_2084_3464762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4196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2865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>MULTI TOUCH SENSING LEDS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609600" y="1524000"/>
            <a:ext cx="7772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They can also be used for photo detection.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These properties have been known as bidirectional LED matrices have been proposed as a method of touch-sensing.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LEDs that are on shine light onto a user's fingers or a stylus.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LEDs that are off function as photodiodes to detect reflected light from the fingers or stylus.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In this usage, various LEDs in the matrix are quickly switched on and off</a:t>
            </a:r>
          </a:p>
        </p:txBody>
      </p:sp>
      <p:pic>
        <p:nvPicPr>
          <p:cNvPr id="43012" name="Picture 5" descr="H:\WARRAICH PRESENTTION\LED PRESENTATION\New Folder (2)\Keypad_with_red_and_green_butt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057775"/>
            <a:ext cx="2400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:\WARRAICH PRESENTTION\LED PRESENTATION\New Folder (2)\mobile%20phone%20facepl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334000"/>
            <a:ext cx="1724025" cy="1311275"/>
          </a:xfrm>
          <a:prstGeom prst="rect">
            <a:avLst/>
          </a:prstGeom>
          <a:noFill/>
          <a:effectLst>
            <a:outerShdw blurRad="977900" dist="127000" dir="21540000" sx="200000" sy="2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3014" name="Picture 8" descr="flexible-LEDs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5334000"/>
            <a:ext cx="350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447800"/>
            <a:ext cx="8001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 lighting has a very bright future.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 lights replace conventional bulbs in the future.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 lights could be used to generate a sun-like glow from an entire wall or ceiling while saving money in the process.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They wink at us every day from computer screens and stereos.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LEDs will use in every electronic  devices.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Quantum cryptography technique will use in future.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Arial Narrow" pitchFamily="34" charset="0"/>
            </a:endParaRPr>
          </a:p>
        </p:txBody>
      </p:sp>
      <p:pic>
        <p:nvPicPr>
          <p:cNvPr id="44036" name="Picture 8" descr="Z:\PICS\500x_plaza_del_tor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524000"/>
            <a:ext cx="77724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New generation light emitting diodes will wataer purify ,make lights mimic the colour of sunshine and keep private data imuune from hackers.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But now blue LEDs are used everywhere, including the backlighting on mobile phones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Researchers are now trying to convert blue light into ultraviolet.suitable for homes.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Ultraviolet LEDs also have the potential to revolutionise water quality in the developing world.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People could be using it for financial transac</a:t>
            </a:r>
            <a:r>
              <a:rPr lang="en-US" sz="2400" smtClean="0">
                <a:latin typeface="Arial Narrow" pitchFamily="34" charset="0"/>
              </a:rPr>
              <a:t>tions over the internet in the next 10 or 20 years,”</a:t>
            </a:r>
          </a:p>
        </p:txBody>
      </p:sp>
      <p:pic>
        <p:nvPicPr>
          <p:cNvPr id="45060" name="Picture 4" descr="H:\WARRAICH PRESENTTION\LED PRESENTATION\PICS\_44284641_tree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822325"/>
          </a:xfrm>
        </p:spPr>
        <p:txBody>
          <a:bodyPr tIns="0" anchor="t"/>
          <a:lstStyle/>
          <a:p>
            <a:pPr algn="ctr" eaLnBrk="1" hangingPunct="1">
              <a:lnSpc>
                <a:spcPct val="95000"/>
              </a:lnSpc>
            </a:pPr>
            <a:r>
              <a:rPr lang="en-US" sz="4000" b="1" smtClean="0">
                <a:solidFill>
                  <a:schemeClr val="tx1"/>
                </a:solidFill>
                <a:latin typeface="Times"/>
              </a:rPr>
              <a:t>Future Uses for OLED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>
          <a:xfrm>
            <a:off x="444500" y="1676400"/>
            <a:ext cx="8699500" cy="51816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b="1" u="sng" smtClean="0">
                <a:latin typeface="Arial Narrow" pitchFamily="34" charset="0"/>
              </a:rPr>
              <a:t>Lighting</a:t>
            </a:r>
            <a:endParaRPr lang="en-US" b="1" smtClean="0">
              <a:latin typeface="Arial Narrow" pitchFamily="34" charset="0"/>
            </a:endParaRP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Flexible / bendable lighting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Wallpaper lighting defining new ways to light a space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Transparent lighting doubles as a window 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US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b="1" u="sng" smtClean="0">
                <a:latin typeface="Arial Narrow" pitchFamily="34" charset="0"/>
              </a:rPr>
              <a:t>Cell Phones</a:t>
            </a:r>
            <a:endParaRPr lang="en-US" b="1" smtClean="0">
              <a:latin typeface="Arial Narrow" pitchFamily="34" charset="0"/>
            </a:endParaRP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Nokia 888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latin typeface="Arial Narrow" pitchFamily="34" charset="0"/>
              </a:rPr>
              <a:t> </a:t>
            </a:r>
            <a:endParaRPr lang="en-US" smtClean="0">
              <a:latin typeface="Arial Narrow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latin typeface="Arial Narrow" pitchFamily="34" charset="0"/>
              </a:rPr>
              <a:t> </a:t>
            </a:r>
            <a:endParaRPr lang="en-US" smtClean="0">
              <a:latin typeface="Arial Narrow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latin typeface="Arial Narrow" pitchFamily="34" charset="0"/>
              </a:rPr>
              <a:t> </a:t>
            </a:r>
            <a:endParaRPr lang="en-US" smtClean="0">
              <a:latin typeface="Arial Narrow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latin typeface="Arial Narrow" pitchFamily="34" charset="0"/>
              </a:rPr>
              <a:t> </a:t>
            </a:r>
            <a:endParaRPr lang="en-US" smtClean="0">
              <a:latin typeface="Arial Narrow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smtClean="0">
              <a:latin typeface="Arial Narrow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657600"/>
            <a:ext cx="35052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4451350"/>
            <a:ext cx="2946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Inside a Light Emitting Diode</a:t>
            </a:r>
          </a:p>
        </p:txBody>
      </p:sp>
      <p:sp>
        <p:nvSpPr>
          <p:cNvPr id="5" name="Rectangle 18"/>
          <p:cNvSpPr txBox="1">
            <a:spLocks noChangeArrowheads="1"/>
          </p:cNvSpPr>
          <p:nvPr/>
        </p:nvSpPr>
        <p:spPr>
          <a:xfrm>
            <a:off x="5181600" y="1905000"/>
            <a:ext cx="3429000" cy="4572000"/>
          </a:xfrm>
          <a:prstGeom prst="rect">
            <a:avLst/>
          </a:prstGeom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</a:rPr>
              <a:t>Transparent Plastic Case</a:t>
            </a:r>
          </a:p>
          <a:p>
            <a:pPr marL="495300" indent="-4953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</a:rPr>
              <a:t>Terminal Pins</a:t>
            </a:r>
          </a:p>
          <a:p>
            <a:pPr marL="495300" indent="-4953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</a:rPr>
              <a:t>Diode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1427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0" y="1427163"/>
          <a:ext cx="3571875" cy="4008437"/>
        </p:xfrm>
        <a:graphic>
          <a:graphicData uri="http://schemas.openxmlformats.org/drawingml/2006/table">
            <a:tbl>
              <a:tblPr/>
              <a:tblGrid>
                <a:gridCol w="3571875"/>
              </a:tblGrid>
              <a:tr h="38703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  <a:b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159" name="Picture 7" descr="led-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46482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143000" y="2743200"/>
            <a:ext cx="8305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Computer Science Students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3200" b="1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Unique Topic</a:t>
            </a:r>
          </a:p>
          <a:p>
            <a:pPr>
              <a:defRPr/>
            </a:pPr>
            <a:endParaRPr lang="en-US" sz="3200" b="1" dirty="0">
              <a:latin typeface="+mn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914400" y="1447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4000" b="1" kern="0" dirty="0">
                <a:latin typeface="+mn-lt"/>
              </a:rPr>
              <a:t>WHY  I CHOSE THIS TOPIC?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096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CATHODE RAY TUBE (CRT)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VACUUM FLOURECENT DISPLAY (VFD)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FIELD EMISSION DISPLAY (FED)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LIQUID CRYSTAL DISPLAY (LCD)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PLASMA DISPLAY PANEL (PDP)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ELECTROLUMINISCENT DISPLAY (EL)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LIGHT EMITTING DIODE (LED)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7526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  <a:latin typeface="Calibri (Headings)"/>
              </a:rPr>
              <a:t>LIGHTING</a:t>
            </a:r>
            <a:r>
              <a:rPr lang="en-US" sz="4000" smtClean="0">
                <a:latin typeface="Calibri (Headings)"/>
              </a:rPr>
              <a:t> </a:t>
            </a:r>
            <a:r>
              <a:rPr lang="en-US" sz="4000" b="1" smtClean="0">
                <a:solidFill>
                  <a:schemeClr val="tx1"/>
                </a:solidFill>
                <a:latin typeface="Calibri (Headings)"/>
              </a:rPr>
              <a:t>TECHNOLOGIES</a:t>
            </a:r>
            <a:r>
              <a:rPr lang="en-US" sz="4000" smtClean="0">
                <a:latin typeface="Calibri (Headings)"/>
              </a:rPr>
              <a:t>:</a:t>
            </a:r>
            <a:br>
              <a:rPr lang="en-US" sz="4000" smtClean="0">
                <a:latin typeface="Calibri (Headings)"/>
              </a:rPr>
            </a:br>
            <a:endParaRPr lang="en-US" sz="4000" smtClean="0">
              <a:latin typeface="Calibri (Headings)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ed_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1175"/>
            <a:ext cx="605313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49963" y="1181100"/>
            <a:ext cx="2713037" cy="4049713"/>
            <a:chOff x="0" y="0"/>
            <a:chExt cx="995" cy="2198"/>
          </a:xfrm>
        </p:grpSpPr>
        <p:sp>
          <p:nvSpPr>
            <p:cNvPr id="4915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9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206" name="Rectangle 5"/>
            <p:cNvSpPr>
              <a:spLocks noChangeArrowheads="1"/>
            </p:cNvSpPr>
            <p:nvPr/>
          </p:nvSpPr>
          <p:spPr bwMode="auto">
            <a:xfrm>
              <a:off x="0" y="310"/>
              <a:ext cx="995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defRPr/>
              </a:pP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Cathode-Ray Tubes</a:t>
              </a:r>
            </a:p>
            <a:p>
              <a:pPr algn="just" eaLnBrk="0" hangingPunct="0">
                <a:defRPr/>
              </a:pPr>
              <a:r>
                <a:rPr lang="en-US" sz="2000" b="1" dirty="0">
                  <a:solidFill>
                    <a:schemeClr val="tx2"/>
                  </a:solidFill>
                </a:rPr>
                <a:t>Field emission displays, electrons coming from millions of tiny </a:t>
              </a:r>
              <a:r>
                <a:rPr lang="en-US" sz="2000" b="1" dirty="0" err="1">
                  <a:solidFill>
                    <a:schemeClr val="tx2"/>
                  </a:solidFill>
                </a:rPr>
                <a:t>microtips</a:t>
              </a:r>
              <a:r>
                <a:rPr lang="en-US" sz="2000" b="1" dirty="0">
                  <a:solidFill>
                    <a:schemeClr val="tx2"/>
                  </a:solidFill>
                </a:rPr>
                <a:t> pass through gates and light up pixels on a screen in television sets or in Monitors.</a:t>
              </a:r>
              <a:br>
                <a:rPr lang="en-US" sz="2000" b="1" dirty="0">
                  <a:solidFill>
                    <a:schemeClr val="tx2"/>
                  </a:solidFill>
                </a:rPr>
              </a:b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762000"/>
            <a:ext cx="9144000" cy="993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kern="0" dirty="0">
                <a:latin typeface="+mj-lt"/>
                <a:ea typeface="+mj-ea"/>
                <a:cs typeface="+mj-cs"/>
              </a:rPr>
              <a:t>LIGHTING TECHNOLOGIES:</a:t>
            </a:r>
            <a:br>
              <a:rPr lang="en-US" sz="4000" b="1" kern="0" dirty="0">
                <a:latin typeface="+mj-lt"/>
                <a:ea typeface="+mj-ea"/>
                <a:cs typeface="+mj-cs"/>
              </a:rPr>
            </a:b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55825"/>
            <a:ext cx="8458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Rear Projection CRT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762000"/>
            <a:ext cx="9144000" cy="15271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kern="0" dirty="0">
                <a:latin typeface="+mj-lt"/>
                <a:ea typeface="+mj-ea"/>
                <a:cs typeface="+mj-cs"/>
              </a:rPr>
              <a:t>LIGHTING TECHNOLOGIES:</a:t>
            </a:r>
            <a:br>
              <a:rPr lang="en-US" sz="4000" b="1" kern="0" dirty="0">
                <a:latin typeface="+mj-lt"/>
                <a:ea typeface="+mj-ea"/>
                <a:cs typeface="+mj-cs"/>
              </a:rPr>
            </a:b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spec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286000"/>
            <a:ext cx="123825" cy="2281238"/>
          </a:xfrm>
          <a:noFill/>
        </p:spPr>
      </p:pic>
      <p:graphicFrame>
        <p:nvGraphicFramePr>
          <p:cNvPr id="1026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4267200" y="1752600"/>
          <a:ext cx="4622800" cy="3325813"/>
        </p:xfrm>
        <a:graphic>
          <a:graphicData uri="http://schemas.openxmlformats.org/presentationml/2006/ole">
            <p:oleObj spid="_x0000_s1026" name="Bitmap Image" r:id="rId4" imgW="3905795" imgH="2809524" progId="PBrush">
              <p:embed/>
            </p:oleObj>
          </a:graphicData>
        </a:graphic>
      </p:graphicFrame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785813" y="2260600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i="1">
                <a:solidFill>
                  <a:srgbClr val="9933FF"/>
                </a:solidFill>
                <a:latin typeface="Tahoma" pitchFamily="34" charset="0"/>
              </a:rPr>
              <a:t>Violet	</a:t>
            </a:r>
            <a:r>
              <a:rPr lang="en-GB" sz="2400" b="1" i="1">
                <a:latin typeface="Tahoma" pitchFamily="34" charset="0"/>
              </a:rPr>
              <a:t>	~ 3.17eV</a:t>
            </a:r>
          </a:p>
          <a:p>
            <a:r>
              <a:rPr lang="en-GB" sz="2400" b="1" i="1">
                <a:solidFill>
                  <a:srgbClr val="0000FF"/>
                </a:solidFill>
                <a:latin typeface="Tahoma" pitchFamily="34" charset="0"/>
              </a:rPr>
              <a:t>Blue</a:t>
            </a:r>
            <a:r>
              <a:rPr lang="en-GB" sz="2400" b="1" i="1">
                <a:latin typeface="Tahoma" pitchFamily="34" charset="0"/>
              </a:rPr>
              <a:t>		~ 2.73eV</a:t>
            </a:r>
          </a:p>
          <a:p>
            <a:r>
              <a:rPr lang="en-GB" sz="2400" b="1" i="1">
                <a:solidFill>
                  <a:srgbClr val="009900"/>
                </a:solidFill>
                <a:latin typeface="Tahoma" pitchFamily="34" charset="0"/>
              </a:rPr>
              <a:t>Green</a:t>
            </a:r>
            <a:r>
              <a:rPr lang="en-GB" sz="2400" b="1" i="1">
                <a:latin typeface="Tahoma" pitchFamily="34" charset="0"/>
              </a:rPr>
              <a:t>	~ 2.52eV </a:t>
            </a:r>
          </a:p>
          <a:p>
            <a:r>
              <a:rPr lang="en-GB" sz="2400" b="1" i="1">
                <a:solidFill>
                  <a:srgbClr val="FFFF00"/>
                </a:solidFill>
                <a:latin typeface="Tahoma" pitchFamily="34" charset="0"/>
              </a:rPr>
              <a:t>Yellow</a:t>
            </a:r>
            <a:r>
              <a:rPr lang="en-GB" sz="2400" b="1" i="1">
                <a:latin typeface="Tahoma" pitchFamily="34" charset="0"/>
              </a:rPr>
              <a:t>	~ 2.15eV</a:t>
            </a:r>
          </a:p>
          <a:p>
            <a:r>
              <a:rPr lang="en-GB" sz="2400" b="1" i="1">
                <a:solidFill>
                  <a:srgbClr val="FF6600"/>
                </a:solidFill>
                <a:latin typeface="Tahoma" pitchFamily="34" charset="0"/>
              </a:rPr>
              <a:t>Orange </a:t>
            </a:r>
            <a:r>
              <a:rPr lang="en-GB" sz="2400" b="1" i="1">
                <a:latin typeface="Tahoma" pitchFamily="34" charset="0"/>
              </a:rPr>
              <a:t>	~ 2.08eV</a:t>
            </a:r>
          </a:p>
          <a:p>
            <a:r>
              <a:rPr lang="en-GB" sz="2400" b="1" i="1">
                <a:solidFill>
                  <a:srgbClr val="FF0000"/>
                </a:solidFill>
                <a:latin typeface="Tahoma" pitchFamily="34" charset="0"/>
              </a:rPr>
              <a:t>Red</a:t>
            </a:r>
            <a:r>
              <a:rPr lang="en-GB" sz="2400" b="1" i="1">
                <a:latin typeface="Tahoma" pitchFamily="34" charset="0"/>
              </a:rPr>
              <a:t>		~ 1.62eV</a:t>
            </a:r>
            <a:endParaRPr lang="en-US" sz="2400" b="1" i="1"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7340600" y="3733800"/>
          <a:ext cx="1803400" cy="1214438"/>
        </p:xfrm>
        <a:graphic>
          <a:graphicData uri="http://schemas.openxmlformats.org/presentationml/2006/ole">
            <p:oleObj spid="_x0000_s2050" name="Bitmap Image" r:id="rId3" imgW="4342857" imgH="2924583" progId="PBrush">
              <p:embed/>
            </p:oleObj>
          </a:graphicData>
        </a:graphic>
      </p:graphicFrame>
      <p:pic>
        <p:nvPicPr>
          <p:cNvPr id="2051" name="Picture 9" descr="bigclo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315200" y="4953000"/>
            <a:ext cx="1828800" cy="762000"/>
          </a:xfrm>
          <a:noFill/>
        </p:spPr>
      </p:pic>
      <p:pic>
        <p:nvPicPr>
          <p:cNvPr id="2052" name="Picture 12" descr="LED-Fassad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315200" y="5684838"/>
            <a:ext cx="1828800" cy="1173162"/>
          </a:xfrm>
          <a:noFill/>
        </p:spPr>
      </p:pic>
      <p:pic>
        <p:nvPicPr>
          <p:cNvPr id="2053" name="Picture 15" descr="lattice_ligh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2057400"/>
            <a:ext cx="1828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0" y="21336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7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SCREENS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7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MOVING MESSAGE DISPLAYS   INDOOR  / OUTDOOR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7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EXCHANGE RATE DISPLAYS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7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STOCK EXCHANGE RATE DISPLAYS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7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PLCs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7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COUNTERS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7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INDICATORS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7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SCORE BOARDS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7"/>
              </a:buBlip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COMPUTER CONTROLLED COUNTERS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0" y="914400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COMPUTER INTERFACE DISPLAYS 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0" y="1066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0" y="838200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Tahoma" pitchFamily="34" charset="0"/>
                <a:ea typeface="+mj-ea"/>
                <a:cs typeface="+mj-cs"/>
              </a:rPr>
              <a:t>COMPUTER INTERFACE DISPLAYS 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990600" y="1524000"/>
            <a:ext cx="5562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u="sng" dirty="0">
                <a:latin typeface="+mj-lt"/>
                <a:ea typeface="+mj-ea"/>
                <a:cs typeface="+mj-cs"/>
              </a:rPr>
              <a:t>MAJOR COMPONENTS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066800" y="2590800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LED DISPLAY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CONTROLLER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COMPUTER SOFTWARE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DATA COMMUNICATION THROUGH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REMOTE CONTROLLER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COM PORT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MODEM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DSL LINE / INTERNET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4" descr="abc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575" y="914400"/>
            <a:ext cx="60674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modem"/>
          <p:cNvSpPr>
            <a:spLocks noEditPoints="1" noChangeArrowheads="1"/>
          </p:cNvSpPr>
          <p:nvPr/>
        </p:nvSpPr>
        <p:spPr bwMode="auto">
          <a:xfrm>
            <a:off x="4953000" y="5181600"/>
            <a:ext cx="1295400" cy="4984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228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68750" flipV="1">
            <a:off x="839788" y="3654425"/>
            <a:ext cx="50863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6200000" flipV="1">
            <a:off x="3619501" y="3619501"/>
            <a:ext cx="2362200" cy="1371598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0" y="4419600"/>
            <a:ext cx="1905000" cy="1276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28600" y="2895600"/>
            <a:ext cx="1066800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2692860">
            <a:off x="1501775" y="2149475"/>
            <a:ext cx="1568450" cy="800100"/>
            <a:chOff x="1632" y="3264"/>
            <a:chExt cx="576" cy="192"/>
          </a:xfrm>
        </p:grpSpPr>
        <p:sp>
          <p:nvSpPr>
            <p:cNvPr id="52246" name="AutoShape 4"/>
            <p:cNvSpPr>
              <a:spLocks noChangeArrowheads="1"/>
            </p:cNvSpPr>
            <p:nvPr/>
          </p:nvSpPr>
          <p:spPr bwMode="auto">
            <a:xfrm>
              <a:off x="1632" y="3264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Text Box 3"/>
            <p:cNvSpPr txBox="1">
              <a:spLocks noChangeArrowheads="1"/>
            </p:cNvSpPr>
            <p:nvPr/>
          </p:nvSpPr>
          <p:spPr bwMode="auto">
            <a:xfrm>
              <a:off x="1651" y="3317"/>
              <a:ext cx="363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011010001</a:t>
              </a:r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505200" y="5334000"/>
            <a:ext cx="1066800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MODEM</a:t>
            </a:r>
          </a:p>
        </p:txBody>
      </p:sp>
      <p:cxnSp>
        <p:nvCxnSpPr>
          <p:cNvPr id="31" name="Straight Arrow Connector 30"/>
          <p:cNvCxnSpPr>
            <a:stCxn id="23" idx="2"/>
          </p:cNvCxnSpPr>
          <p:nvPr/>
        </p:nvCxnSpPr>
        <p:spPr>
          <a:xfrm rot="16200000" flipH="1">
            <a:off x="1197769" y="2797969"/>
            <a:ext cx="2024062" cy="289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5"/>
          <p:cNvGrpSpPr>
            <a:grpSpLocks/>
          </p:cNvGrpSpPr>
          <p:nvPr/>
        </p:nvGrpSpPr>
        <p:grpSpPr bwMode="auto">
          <a:xfrm rot="2254612">
            <a:off x="852488" y="3486150"/>
            <a:ext cx="1350962" cy="479425"/>
            <a:chOff x="1632" y="3264"/>
            <a:chExt cx="576" cy="192"/>
          </a:xfrm>
        </p:grpSpPr>
        <p:sp>
          <p:nvSpPr>
            <p:cNvPr id="52244" name="AutoShape 4"/>
            <p:cNvSpPr>
              <a:spLocks noChangeArrowheads="1"/>
            </p:cNvSpPr>
            <p:nvPr/>
          </p:nvSpPr>
          <p:spPr bwMode="auto">
            <a:xfrm>
              <a:off x="1632" y="3264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Text Box 3"/>
            <p:cNvSpPr txBox="1">
              <a:spLocks noChangeArrowheads="1"/>
            </p:cNvSpPr>
            <p:nvPr/>
          </p:nvSpPr>
          <p:spPr bwMode="auto">
            <a:xfrm>
              <a:off x="1651" y="3317"/>
              <a:ext cx="363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011010001</a:t>
              </a:r>
            </a:p>
          </p:txBody>
        </p:sp>
      </p:grpSp>
      <p:cxnSp>
        <p:nvCxnSpPr>
          <p:cNvPr id="39" name="Straight Arrow Connector 38"/>
          <p:cNvCxnSpPr>
            <a:stCxn id="28" idx="3"/>
            <a:endCxn id="52227" idx="8"/>
          </p:cNvCxnSpPr>
          <p:nvPr/>
        </p:nvCxnSpPr>
        <p:spPr>
          <a:xfrm flipV="1">
            <a:off x="4572000" y="5489575"/>
            <a:ext cx="381000" cy="14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237" name="TextBox 39"/>
          <p:cNvSpPr txBox="1">
            <a:spLocks noChangeArrowheads="1"/>
          </p:cNvSpPr>
          <p:nvPr/>
        </p:nvSpPr>
        <p:spPr bwMode="auto">
          <a:xfrm>
            <a:off x="228600" y="48006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INTERNET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-76200" y="3886200"/>
            <a:ext cx="1295400" cy="762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239" name="Picture 6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18684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46" descr="SERVER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410200"/>
            <a:ext cx="723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/>
          <p:nvPr/>
        </p:nvCxnSpPr>
        <p:spPr>
          <a:xfrm>
            <a:off x="914400" y="5638800"/>
            <a:ext cx="990600" cy="6858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514600" y="5715000"/>
            <a:ext cx="1066800" cy="4572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62000" y="2362200"/>
            <a:ext cx="762000" cy="3048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609600" y="2438400"/>
            <a:ext cx="670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Modem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IC integrated Circuit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a microelectronic computer circuit incorporated into a chip and transistors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Memory IC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400">
                <a:latin typeface="Arial Narrow" pitchFamily="34" charset="0"/>
              </a:rPr>
              <a:t>RAM/ROM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0" y="533400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Tahoma" pitchFamily="34" charset="0"/>
                <a:ea typeface="+mj-ea"/>
                <a:cs typeface="+mj-cs"/>
              </a:rPr>
              <a:t>COMPUTER INTERFACE DISPLAYS 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85800" y="1676400"/>
            <a:ext cx="5562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u="sng" dirty="0">
                <a:latin typeface="+mj-lt"/>
                <a:ea typeface="+mj-ea"/>
                <a:cs typeface="+mj-cs"/>
              </a:rPr>
              <a:t>CONTROLLER</a:t>
            </a:r>
          </a:p>
        </p:txBody>
      </p:sp>
      <p:pic>
        <p:nvPicPr>
          <p:cNvPr id="54277" name="Picture 10" descr="14-40-DIP.jpg"/>
          <p:cNvPicPr>
            <a:picLocks noChangeAspect="1"/>
          </p:cNvPicPr>
          <p:nvPr/>
        </p:nvPicPr>
        <p:blipFill>
          <a:blip r:embed="rId3"/>
          <a:srcRect l="3873" t="11620" r="3873" b="11620"/>
          <a:stretch>
            <a:fillRect/>
          </a:stretch>
        </p:blipFill>
        <p:spPr bwMode="auto">
          <a:xfrm>
            <a:off x="5257800" y="4611688"/>
            <a:ext cx="26987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69000" sy="69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3254" name="modem"/>
          <p:cNvSpPr>
            <a:spLocks noEditPoints="1" noChangeArrowheads="1"/>
          </p:cNvSpPr>
          <p:nvPr/>
        </p:nvSpPr>
        <p:spPr bwMode="auto">
          <a:xfrm>
            <a:off x="5867400" y="1600200"/>
            <a:ext cx="2978150" cy="11080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5800" y="2819400"/>
            <a:ext cx="381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IC integrated Circuit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Memory IC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0" y="990600"/>
            <a:ext cx="960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atin typeface="Tahoma" pitchFamily="34" charset="0"/>
                <a:ea typeface="+mj-ea"/>
                <a:cs typeface="+mj-cs"/>
              </a:rPr>
              <a:t>COMPUTER INTERFACE DISPLAY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85800" y="2057400"/>
            <a:ext cx="5562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CONTROLLER</a:t>
            </a:r>
          </a:p>
        </p:txBody>
      </p:sp>
      <p:pic>
        <p:nvPicPr>
          <p:cNvPr id="54277" name="Picture 10" descr="14-40-DI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3434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11"/>
          <p:cNvSpPr>
            <a:spLocks noChangeArrowheads="1"/>
          </p:cNvSpPr>
          <p:nvPr/>
        </p:nvSpPr>
        <p:spPr bwMode="auto">
          <a:xfrm>
            <a:off x="3733800" y="4876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chemeClr val="tx2"/>
                </a:solidFill>
              </a:rPr>
              <a:t>a microelectronic computer circuit incorporated into a chip and transisters</a:t>
            </a:r>
            <a:r>
              <a:rPr lang="en-US" b="1"/>
              <a:t>;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63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Z:\New Folder\LEDM88G_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71763"/>
            <a:ext cx="423862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Box 10"/>
          <p:cNvSpPr txBox="1">
            <a:spLocks noChangeArrowheads="1"/>
          </p:cNvSpPr>
          <p:nvPr/>
        </p:nvSpPr>
        <p:spPr bwMode="auto">
          <a:xfrm>
            <a:off x="2590800" y="9144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+mj-lt"/>
              </a:rPr>
              <a:t>MATRIX 8x8</a:t>
            </a:r>
          </a:p>
        </p:txBody>
      </p:sp>
      <p:pic>
        <p:nvPicPr>
          <p:cNvPr id="55300" name="Picture 3" descr="Z:\New Folder\LCM250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2895600"/>
            <a:ext cx="2933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46113" y="2865438"/>
            <a:ext cx="3697287" cy="3724275"/>
            <a:chOff x="646890" y="2874525"/>
            <a:chExt cx="3696510" cy="3725692"/>
          </a:xfrm>
        </p:grpSpPr>
        <p:sp>
          <p:nvSpPr>
            <p:cNvPr id="12" name="Oval 11"/>
            <p:cNvSpPr/>
            <p:nvPr/>
          </p:nvSpPr>
          <p:spPr>
            <a:xfrm>
              <a:off x="646890" y="2915816"/>
              <a:ext cx="380920" cy="3795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6890" y="3409716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962480" y="2874525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962480" y="3368425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481569" y="2895170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91134" y="2895170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10223" y="2917403"/>
              <a:ext cx="380920" cy="379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035660" y="2915816"/>
              <a:ext cx="380920" cy="3795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584905" y="2915816"/>
              <a:ext cx="380920" cy="3795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03994" y="2936461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11810" y="3371601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037248" y="3390658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30856" y="3868678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57880" y="3867090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32444" y="4324463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59468" y="4322876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597602" y="3390658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23040" y="3408128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481569" y="3349368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007006" y="3366837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567361" y="4812012"/>
              <a:ext cx="382507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094386" y="4810423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568948" y="5267797"/>
              <a:ext cx="382508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95972" y="5285267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589582" y="5763286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15018" y="5761698"/>
              <a:ext cx="382508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591168" y="6219072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16606" y="6217483"/>
              <a:ext cx="382507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8477" y="3886147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943434" y="3828975"/>
              <a:ext cx="380920" cy="3811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7200" y="1752600"/>
            <a:ext cx="81534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/>
              <a:t>00000000000000000000000000000000000000000000000000000000000000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69545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/>
              <a:t>1111111111111111100110010001100000011000000110000001100000011000</a:t>
            </a: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2400" y="2136775"/>
            <a:ext cx="8839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>
                <a:solidFill>
                  <a:schemeClr val="tx2"/>
                </a:solidFill>
              </a:rPr>
              <a:t>	21st century the most promising high-tech areas.</a:t>
            </a:r>
          </a:p>
          <a:p>
            <a:pPr algn="just">
              <a:buFont typeface="Wingdings" pitchFamily="2" charset="2"/>
              <a:buChar char="Ø"/>
            </a:pPr>
            <a:endParaRPr lang="en-US" sz="280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>
                <a:solidFill>
                  <a:schemeClr val="tx2"/>
                </a:solidFill>
              </a:rPr>
              <a:t>	Lighting market in the face of tremendous 	temptation.</a:t>
            </a:r>
          </a:p>
          <a:p>
            <a:pPr algn="just">
              <a:buFont typeface="Wingdings" pitchFamily="2" charset="2"/>
              <a:buChar char="Ø"/>
            </a:pPr>
            <a:endParaRPr lang="en-US" sz="280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>
                <a:solidFill>
                  <a:schemeClr val="tx2"/>
                </a:solidFill>
              </a:rPr>
              <a:t>	Millions of dollars are invested, but the scale of 	investment in the future will continue to increase.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371600" y="83820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4000" b="1" kern="0" dirty="0">
                <a:latin typeface="+mn-lt"/>
              </a:rPr>
              <a:t>WHY CHOSE TOPIC?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838200"/>
            <a:ext cx="8699500" cy="822325"/>
          </a:xfrm>
        </p:spPr>
        <p:txBody>
          <a:bodyPr tIns="0" anchor="t"/>
          <a:lstStyle/>
          <a:p>
            <a:pPr algn="ctr" eaLnBrk="1" hangingPunct="1">
              <a:lnSpc>
                <a:spcPct val="95000"/>
              </a:lnSpc>
            </a:pPr>
            <a:r>
              <a:rPr lang="en-US" sz="4000" b="1" smtClean="0">
                <a:solidFill>
                  <a:schemeClr val="tx1"/>
                </a:solidFill>
                <a:latin typeface="Times"/>
              </a:rPr>
              <a:t>Advantages of LEDs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8072438" cy="3505200"/>
          </a:xfrm>
        </p:spPr>
        <p:txBody>
          <a:bodyPr lIns="0" tIns="0" rIns="0" bIns="0"/>
          <a:lstStyle/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Much faster response time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Consume significantly less energy 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Able to display "True Black" picture 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Wider viewing angles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Thinner display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Better contrast ratio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Safer for the environment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Has potential to be mass produced inexpensively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LEDs refresh almost 1,000 times faster then LCDs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73612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u="sng">
                <a:latin typeface="Arial Narrow" pitchFamily="34" charset="0"/>
              </a:rPr>
              <a:t>LED Displays Vs. LCD and Plasma</a:t>
            </a:r>
          </a:p>
        </p:txBody>
      </p:sp>
      <p:pic>
        <p:nvPicPr>
          <p:cNvPr id="5632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133600"/>
            <a:ext cx="31321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u="sng">
                <a:latin typeface="Arial Narrow" pitchFamily="34" charset="0"/>
              </a:rPr>
              <a:t>LED Lighting Vs. Incandescent and Fluorescent </a:t>
            </a:r>
            <a:endParaRPr lang="en-US" sz="2400" b="1">
              <a:latin typeface="Arial Narrow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2400">
                <a:solidFill>
                  <a:schemeClr val="accent2"/>
                </a:solidFill>
                <a:latin typeface="Arial Narrow" pitchFamily="34" charset="0"/>
              </a:rPr>
              <a:t> </a:t>
            </a:r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8070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indent="-30797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Cheaper way to create flexible lighting</a:t>
            </a:r>
          </a:p>
          <a:p>
            <a:pPr lvl="1" indent="-30797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Requires less power </a:t>
            </a:r>
          </a:p>
          <a:p>
            <a:pPr lvl="1" indent="-30797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Better quality of light (ie. no "Cold Light")</a:t>
            </a:r>
          </a:p>
          <a:p>
            <a:pPr lvl="1" indent="-30797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New design concepts for interior lighting 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838200"/>
            <a:ext cx="9144000" cy="822325"/>
          </a:xfrm>
          <a:prstGeom prst="rect">
            <a:avLst/>
          </a:prstGeom>
        </p:spPr>
        <p:txBody>
          <a:bodyPr tIns="0"/>
          <a:lstStyle/>
          <a:p>
            <a:pPr algn="ctr">
              <a:lnSpc>
                <a:spcPct val="95000"/>
              </a:lnSpc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Advantages of LEDs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7391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HIGH RESOLUTION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HIGH BRIGHTNESS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LARGE VIEWING ANGLE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HIGH WRITING SPEEDS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LARGE COLOUR GAMUT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HIGH CONTRAST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LESS WEIGHT AND SIZE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LOW POWER CONSUMPTION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LOW COST</a:t>
            </a:r>
          </a:p>
        </p:txBody>
      </p:sp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/>
              <a:t>MAIN ADVANTAGES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822325"/>
          </a:xfrm>
        </p:spPr>
        <p:txBody>
          <a:bodyPr tIns="0" anchor="t"/>
          <a:lstStyle/>
          <a:p>
            <a:pPr algn="ctr" eaLnBrk="1" hangingPunct="1">
              <a:lnSpc>
                <a:spcPct val="95000"/>
              </a:lnSpc>
            </a:pPr>
            <a:r>
              <a:rPr lang="en-US" sz="4000" b="1" smtClean="0">
                <a:solidFill>
                  <a:schemeClr val="tx1"/>
                </a:solidFill>
                <a:latin typeface="Times"/>
              </a:rPr>
              <a:t>Disadvantages of OLEDs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idx="1"/>
          </p:nvPr>
        </p:nvSpPr>
        <p:spPr>
          <a:xfrm>
            <a:off x="444500" y="1908175"/>
            <a:ext cx="8699500" cy="49498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b="1" u="sng" smtClean="0">
                <a:latin typeface="Arial Narrow" pitchFamily="34" charset="0"/>
              </a:rPr>
              <a:t>LED Displays Vs. LCD and Plasma</a:t>
            </a:r>
            <a:endParaRPr lang="en-US" b="1" smtClean="0">
              <a:latin typeface="Arial Narrow" pitchFamily="34" charset="0"/>
            </a:endParaRP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Cost to manufacture is high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Overall luminance degradation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Constraints with lifespan 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Easily damaged by water</a:t>
            </a: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Limited market availability 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  </a:t>
            </a:r>
            <a:endParaRPr lang="en-US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latin typeface="Arial Narrow" pitchFamily="34" charset="0"/>
              </a:rPr>
              <a:t> </a:t>
            </a:r>
            <a:endParaRPr lang="en-US" smtClean="0">
              <a:latin typeface="Arial Narrow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latin typeface="Arial Narrow" pitchFamily="34" charset="0"/>
              </a:rPr>
              <a:t> </a:t>
            </a:r>
            <a:endParaRPr lang="en-US" smtClean="0">
              <a:latin typeface="Arial Narrow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b="1" u="sng" smtClean="0">
                <a:latin typeface="Arial Narrow" pitchFamily="34" charset="0"/>
              </a:rPr>
              <a:t>LED Lighting Vs. Incandescent and Fluorescent </a:t>
            </a:r>
            <a:endParaRPr lang="en-US" b="1" smtClean="0">
              <a:latin typeface="Arial Narrow" pitchFamily="34" charset="0"/>
            </a:endParaRPr>
          </a:p>
          <a:p>
            <a:pPr marL="411163"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chemeClr val="tx2"/>
                </a:solidFill>
                <a:latin typeface="Arial Narrow" pitchFamily="34" charset="0"/>
              </a:rPr>
              <a:t>Not as easy as changing a light bulb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chemeClr val="tx2"/>
                </a:solidFill>
                <a:latin typeface="Arial Narrow" pitchFamily="34" charset="0"/>
              </a:rPr>
              <a:t> 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286000"/>
            <a:ext cx="3429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Reference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http://en.wikipedia.org/wiki/Light-emitting_diode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http://tinypic.com/search.php?type=images&amp;tag=led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th_Blinded20by20star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1066800" y="2590800"/>
            <a:ext cx="7315200" cy="1433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800" b="1">
                <a:solidFill>
                  <a:schemeClr val="bg1"/>
                </a:solidFill>
                <a:latin typeface="Times New Roman" pitchFamily="18" charset="0"/>
              </a:rPr>
              <a:t>THANK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20090805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265238"/>
            <a:ext cx="91567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124200" y="6488113"/>
            <a:ext cx="282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ResearchInChina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04800" y="29210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LED Market Downstream Distribution and Market Size, 2007-2012E </a:t>
            </a:r>
            <a:br>
              <a:rPr lang="en-US" sz="2800" b="1"/>
            </a:br>
            <a:endParaRPr lang="en-US" sz="2800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10-8-08-tameer_pod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55575"/>
            <a:ext cx="9163050" cy="70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8382000" cy="2819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6600" b="1" smtClean="0"/>
              <a:t>HISTORY OF LED’s</a:t>
            </a:r>
          </a:p>
        </p:txBody>
      </p:sp>
      <p:pic>
        <p:nvPicPr>
          <p:cNvPr id="20484" name="Picture 3" descr="D:\USB\i2c presentation\05jan\750px-Verschiedene_LE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038600"/>
            <a:ext cx="662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6" descr="colormo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"/>
            <a:ext cx="480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67000" y="1905000"/>
            <a:ext cx="1828800" cy="304800"/>
            <a:chOff x="336" y="240"/>
            <a:chExt cx="1152" cy="192"/>
          </a:xfrm>
        </p:grpSpPr>
        <p:sp>
          <p:nvSpPr>
            <p:cNvPr id="16410" name="Oval 8"/>
            <p:cNvSpPr>
              <a:spLocks noChangeArrowheads="1"/>
            </p:cNvSpPr>
            <p:nvPr/>
          </p:nvSpPr>
          <p:spPr bwMode="auto">
            <a:xfrm>
              <a:off x="336" y="240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Oval 9"/>
            <p:cNvSpPr>
              <a:spLocks noChangeArrowheads="1"/>
            </p:cNvSpPr>
            <p:nvPr/>
          </p:nvSpPr>
          <p:spPr bwMode="auto">
            <a:xfrm>
              <a:off x="1296" y="240"/>
              <a:ext cx="192" cy="192"/>
            </a:xfrm>
            <a:prstGeom prst="ellipse">
              <a:avLst/>
            </a:pr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Oval 10"/>
            <p:cNvSpPr>
              <a:spLocks noChangeArrowheads="1"/>
            </p:cNvSpPr>
            <p:nvPr/>
          </p:nvSpPr>
          <p:spPr bwMode="auto">
            <a:xfrm>
              <a:off x="816" y="24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743200" y="381000"/>
            <a:ext cx="1828800" cy="304800"/>
            <a:chOff x="336" y="240"/>
            <a:chExt cx="1152" cy="192"/>
          </a:xfrm>
        </p:grpSpPr>
        <p:sp>
          <p:nvSpPr>
            <p:cNvPr id="16407" name="Oval 13"/>
            <p:cNvSpPr>
              <a:spLocks noChangeArrowheads="1"/>
            </p:cNvSpPr>
            <p:nvPr/>
          </p:nvSpPr>
          <p:spPr bwMode="auto">
            <a:xfrm>
              <a:off x="336" y="240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Oval 14"/>
            <p:cNvSpPr>
              <a:spLocks noChangeArrowheads="1"/>
            </p:cNvSpPr>
            <p:nvPr/>
          </p:nvSpPr>
          <p:spPr bwMode="auto">
            <a:xfrm>
              <a:off x="1296" y="240"/>
              <a:ext cx="192" cy="192"/>
            </a:xfrm>
            <a:prstGeom prst="ellipse">
              <a:avLst/>
            </a:pr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Oval 15"/>
            <p:cNvSpPr>
              <a:spLocks noChangeArrowheads="1"/>
            </p:cNvSpPr>
            <p:nvPr/>
          </p:nvSpPr>
          <p:spPr bwMode="auto">
            <a:xfrm>
              <a:off x="816" y="24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953000" y="381000"/>
            <a:ext cx="1828800" cy="304800"/>
            <a:chOff x="336" y="240"/>
            <a:chExt cx="1152" cy="192"/>
          </a:xfrm>
        </p:grpSpPr>
        <p:sp>
          <p:nvSpPr>
            <p:cNvPr id="16404" name="Oval 17"/>
            <p:cNvSpPr>
              <a:spLocks noChangeArrowheads="1"/>
            </p:cNvSpPr>
            <p:nvPr/>
          </p:nvSpPr>
          <p:spPr bwMode="auto">
            <a:xfrm>
              <a:off x="336" y="240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Oval 18"/>
            <p:cNvSpPr>
              <a:spLocks noChangeArrowheads="1"/>
            </p:cNvSpPr>
            <p:nvPr/>
          </p:nvSpPr>
          <p:spPr bwMode="auto">
            <a:xfrm>
              <a:off x="1296" y="24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Oval 19"/>
            <p:cNvSpPr>
              <a:spLocks noChangeArrowheads="1"/>
            </p:cNvSpPr>
            <p:nvPr/>
          </p:nvSpPr>
          <p:spPr bwMode="auto">
            <a:xfrm>
              <a:off x="816" y="24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953000" y="1905000"/>
            <a:ext cx="1828800" cy="304800"/>
            <a:chOff x="336" y="240"/>
            <a:chExt cx="1152" cy="192"/>
          </a:xfrm>
        </p:grpSpPr>
        <p:sp>
          <p:nvSpPr>
            <p:cNvPr id="16401" name="Oval 21"/>
            <p:cNvSpPr>
              <a:spLocks noChangeArrowheads="1"/>
            </p:cNvSpPr>
            <p:nvPr/>
          </p:nvSpPr>
          <p:spPr bwMode="auto">
            <a:xfrm>
              <a:off x="336" y="240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22"/>
            <p:cNvSpPr>
              <a:spLocks noChangeArrowheads="1"/>
            </p:cNvSpPr>
            <p:nvPr/>
          </p:nvSpPr>
          <p:spPr bwMode="auto">
            <a:xfrm>
              <a:off x="1296" y="240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Oval 23"/>
            <p:cNvSpPr>
              <a:spLocks noChangeArrowheads="1"/>
            </p:cNvSpPr>
            <p:nvPr/>
          </p:nvSpPr>
          <p:spPr bwMode="auto">
            <a:xfrm>
              <a:off x="816" y="24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1" name="Rectangle 25"/>
          <p:cNvSpPr>
            <a:spLocks noChangeArrowheads="1"/>
          </p:cNvSpPr>
          <p:nvPr/>
        </p:nvSpPr>
        <p:spPr bwMode="auto">
          <a:xfrm>
            <a:off x="0" y="4724400"/>
            <a:ext cx="899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LED’s stand for Light Emitting Diode, which provide a fairly ok level of lightning at the same time required  a lot less power in order to operate.</a:t>
            </a:r>
          </a:p>
          <a:p>
            <a:pPr algn="just"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Now a days they are being used in different type of electronic devices. For example LAPTOP, Monitors, Emergency lights etc.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 rot="-5400000">
            <a:off x="1295400" y="1143000"/>
            <a:ext cx="1828800" cy="304800"/>
            <a:chOff x="336" y="240"/>
            <a:chExt cx="1152" cy="192"/>
          </a:xfrm>
        </p:grpSpPr>
        <p:sp>
          <p:nvSpPr>
            <p:cNvPr id="16398" name="Oval 27"/>
            <p:cNvSpPr>
              <a:spLocks noChangeArrowheads="1"/>
            </p:cNvSpPr>
            <p:nvPr/>
          </p:nvSpPr>
          <p:spPr bwMode="auto">
            <a:xfrm>
              <a:off x="336" y="240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28"/>
            <p:cNvSpPr>
              <a:spLocks noChangeArrowheads="1"/>
            </p:cNvSpPr>
            <p:nvPr/>
          </p:nvSpPr>
          <p:spPr bwMode="auto">
            <a:xfrm>
              <a:off x="1296" y="240"/>
              <a:ext cx="192" cy="192"/>
            </a:xfrm>
            <a:prstGeom prst="ellipse">
              <a:avLst/>
            </a:pr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29"/>
            <p:cNvSpPr>
              <a:spLocks noChangeArrowheads="1"/>
            </p:cNvSpPr>
            <p:nvPr/>
          </p:nvSpPr>
          <p:spPr bwMode="auto">
            <a:xfrm>
              <a:off x="816" y="24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6" name="Oval 32"/>
          <p:cNvSpPr>
            <a:spLocks noChangeArrowheads="1"/>
          </p:cNvSpPr>
          <p:nvPr/>
        </p:nvSpPr>
        <p:spPr bwMode="auto">
          <a:xfrm rot="-5400000">
            <a:off x="6477000" y="379413"/>
            <a:ext cx="304800" cy="304800"/>
          </a:xfrm>
          <a:prstGeom prst="ellipse">
            <a:avLst/>
          </a:prstGeom>
          <a:solidFill>
            <a:srgbClr val="66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 rot="-5400000">
            <a:off x="6477000" y="1143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5" name="Picture 35" descr="10911006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384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4600" y="838200"/>
            <a:ext cx="3886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What is LED?</a:t>
            </a:r>
          </a:p>
        </p:txBody>
      </p:sp>
      <p:sp>
        <p:nvSpPr>
          <p:cNvPr id="18445" name="Rectangle 5"/>
          <p:cNvSpPr>
            <a:spLocks noGrp="1" noChangeArrowheads="1"/>
          </p:cNvSpPr>
          <p:nvPr>
            <p:ph type="subTitle" idx="4294967295"/>
          </p:nvPr>
        </p:nvSpPr>
        <p:spPr>
          <a:xfrm rot="20161498">
            <a:off x="0" y="2930525"/>
            <a:ext cx="2667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Semiconductors bring quality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to light!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(c) 2011 Presentation Point (www.presentationpoint.yolasite.com)</a:t>
            </a:r>
            <a:endParaRPr lang="en-US" alt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6656" grpId="0" animBg="1"/>
      <p:bldP spid="26657" grpId="0" animBg="1"/>
      <p:bldP spid="1844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1918</TotalTime>
  <Words>2274</Words>
  <Application>Microsoft Office PowerPoint</Application>
  <PresentationFormat>On-screen Show (4:3)</PresentationFormat>
  <Paragraphs>381</Paragraphs>
  <Slides>55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Flow</vt:lpstr>
      <vt:lpstr>Bitmap Image</vt:lpstr>
      <vt:lpstr>Slide 1</vt:lpstr>
      <vt:lpstr>LIGHT EMITTING DIODE  (LEDs)</vt:lpstr>
      <vt:lpstr>Slide 3</vt:lpstr>
      <vt:lpstr>Slide 4</vt:lpstr>
      <vt:lpstr>Slide 5</vt:lpstr>
      <vt:lpstr>Slide 6</vt:lpstr>
      <vt:lpstr>Slide 7</vt:lpstr>
      <vt:lpstr>Slide 8</vt:lpstr>
      <vt:lpstr>What is LED?</vt:lpstr>
      <vt:lpstr>Slide 10</vt:lpstr>
      <vt:lpstr>HISTORY OF LED’s</vt:lpstr>
      <vt:lpstr>Development of LED’s</vt:lpstr>
      <vt:lpstr>FIRST COMMERCIAL USE IN 1960’S</vt:lpstr>
      <vt:lpstr>DEVELOPMENT OF COLOR LED’S IN 1970’S:</vt:lpstr>
      <vt:lpstr>LED TECHNOLOGY IN 1980’s:</vt:lpstr>
      <vt:lpstr>LED TECHNOLOGY IN 1980’s:</vt:lpstr>
      <vt:lpstr>LED TECHNOLOGY IN 1980’s:</vt:lpstr>
      <vt:lpstr>  LEDs IN OUR DAILY LIFE</vt:lpstr>
      <vt:lpstr>Slide 19</vt:lpstr>
      <vt:lpstr>PRESENT </vt:lpstr>
      <vt:lpstr>Monochrome</vt:lpstr>
      <vt:lpstr> Emerging Application</vt:lpstr>
      <vt:lpstr>  Now &amp; Future</vt:lpstr>
      <vt:lpstr> Ultravoilet &amp; Blue LEDs</vt:lpstr>
      <vt:lpstr> White LEDs</vt:lpstr>
      <vt:lpstr> Organic light emitting diodes (OLEDs) </vt:lpstr>
      <vt:lpstr> LEDs Panel</vt:lpstr>
      <vt:lpstr> LEDs Application</vt:lpstr>
      <vt:lpstr> LEDs Application</vt:lpstr>
      <vt:lpstr> LEDs Application</vt:lpstr>
      <vt:lpstr> LEDs Application</vt:lpstr>
      <vt:lpstr> LEDs Application</vt:lpstr>
      <vt:lpstr> Light source for machine vision system</vt:lpstr>
      <vt:lpstr>  Light source for machine vision system</vt:lpstr>
      <vt:lpstr>MULTI TOUCH SENSING LEDS</vt:lpstr>
      <vt:lpstr>FUTURE</vt:lpstr>
      <vt:lpstr>FUTURE</vt:lpstr>
      <vt:lpstr>Future Uses for OLED</vt:lpstr>
      <vt:lpstr>Slide 39</vt:lpstr>
      <vt:lpstr>LIGHTING TECHNOLOGIES: </vt:lpstr>
      <vt:lpstr>Slide 41</vt:lpstr>
      <vt:lpstr>Rear Projection CRT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Advantages of LEDs</vt:lpstr>
      <vt:lpstr>Slide 51</vt:lpstr>
      <vt:lpstr>Slide 52</vt:lpstr>
      <vt:lpstr>Disadvantages of OLEDs</vt:lpstr>
      <vt:lpstr>Reference sites</vt:lpstr>
      <vt:lpstr>Slide 55</vt:lpstr>
    </vt:vector>
  </TitlesOfParts>
  <Company>Qureshi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AND LED</dc:title>
  <dc:creator>www.presentationpoint.yolasite.com</dc:creator>
  <cp:lastModifiedBy>L1F10BSCS0025</cp:lastModifiedBy>
  <dcterms:created xsi:type="dcterms:W3CDTF">2009-12-30T06:52:28Z</dcterms:created>
  <dcterms:modified xsi:type="dcterms:W3CDTF">2011-03-01T08:03:02Z</dcterms:modified>
</cp:coreProperties>
</file>